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91" r:id="rId5"/>
    <p:sldId id="337" r:id="rId6"/>
    <p:sldId id="336" r:id="rId7"/>
    <p:sldId id="339" r:id="rId8"/>
    <p:sldId id="338" r:id="rId9"/>
    <p:sldId id="345" r:id="rId10"/>
    <p:sldId id="341" r:id="rId11"/>
    <p:sldId id="342" r:id="rId12"/>
    <p:sldId id="343" r:id="rId13"/>
    <p:sldId id="344" r:id="rId14"/>
    <p:sldId id="346" r:id="rId15"/>
    <p:sldId id="347" r:id="rId16"/>
    <p:sldId id="353" r:id="rId17"/>
    <p:sldId id="348" r:id="rId18"/>
    <p:sldId id="350" r:id="rId19"/>
    <p:sldId id="349" r:id="rId20"/>
    <p:sldId id="351" r:id="rId21"/>
    <p:sldId id="354" r:id="rId22"/>
    <p:sldId id="333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720"/>
    <a:srgbClr val="F61A53"/>
    <a:srgbClr val="068998"/>
    <a:srgbClr val="BFBFBF"/>
    <a:srgbClr val="C1E6EE"/>
    <a:srgbClr val="009CB5"/>
    <a:srgbClr val="F6B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687E48-1FA7-49AC-940D-82949DECB034}" v="31" dt="2019-09-18T07:15:09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047" autoAdjust="0"/>
  </p:normalViewPr>
  <p:slideViewPr>
    <p:cSldViewPr snapToGrid="0">
      <p:cViewPr varScale="1">
        <p:scale>
          <a:sx n="67" d="100"/>
          <a:sy n="67" d="100"/>
        </p:scale>
        <p:origin x="12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5B603E06-CA29-4B59-B300-41FEB5B5470D}"/>
    <pc:docChg chg="undo custSel addSld delSld modSld">
      <pc:chgData name="Stijn Weijermars" userId="e364d0b9-009e-4116-b78a-a86aed516e71" providerId="ADAL" clId="{5B603E06-CA29-4B59-B300-41FEB5B5470D}" dt="2019-09-18T07:15:28.288" v="215" actId="2696"/>
      <pc:docMkLst>
        <pc:docMk/>
      </pc:docMkLst>
      <pc:sldChg chg="modSp">
        <pc:chgData name="Stijn Weijermars" userId="e364d0b9-009e-4116-b78a-a86aed516e71" providerId="ADAL" clId="{5B603E06-CA29-4B59-B300-41FEB5B5470D}" dt="2019-09-18T06:47:27.780" v="48" actId="20577"/>
        <pc:sldMkLst>
          <pc:docMk/>
          <pc:sldMk cId="1058433591" sldId="291"/>
        </pc:sldMkLst>
        <pc:spChg chg="mod">
          <ac:chgData name="Stijn Weijermars" userId="e364d0b9-009e-4116-b78a-a86aed516e71" providerId="ADAL" clId="{5B603E06-CA29-4B59-B300-41FEB5B5470D}" dt="2019-09-18T06:46:37.202" v="1" actId="20577"/>
          <ac:spMkLst>
            <pc:docMk/>
            <pc:sldMk cId="1058433591" sldId="291"/>
            <ac:spMk id="7" creationId="{00000000-0000-0000-0000-000000000000}"/>
          </ac:spMkLst>
        </pc:spChg>
        <pc:spChg chg="mod">
          <ac:chgData name="Stijn Weijermars" userId="e364d0b9-009e-4116-b78a-a86aed516e71" providerId="ADAL" clId="{5B603E06-CA29-4B59-B300-41FEB5B5470D}" dt="2019-09-18T06:47:27.780" v="48" actId="20577"/>
          <ac:spMkLst>
            <pc:docMk/>
            <pc:sldMk cId="1058433591" sldId="291"/>
            <ac:spMk id="8" creationId="{00000000-0000-0000-0000-000000000000}"/>
          </ac:spMkLst>
        </pc:spChg>
      </pc:sldChg>
      <pc:sldChg chg="del">
        <pc:chgData name="Stijn Weijermars" userId="e364d0b9-009e-4116-b78a-a86aed516e71" providerId="ADAL" clId="{5B603E06-CA29-4B59-B300-41FEB5B5470D}" dt="2019-09-18T06:48:27.534" v="49" actId="2696"/>
        <pc:sldMkLst>
          <pc:docMk/>
          <pc:sldMk cId="3134504097" sldId="318"/>
        </pc:sldMkLst>
      </pc:sldChg>
      <pc:sldChg chg="modSp">
        <pc:chgData name="Stijn Weijermars" userId="e364d0b9-009e-4116-b78a-a86aed516e71" providerId="ADAL" clId="{5B603E06-CA29-4B59-B300-41FEB5B5470D}" dt="2019-09-18T06:49:53.546" v="55" actId="1076"/>
        <pc:sldMkLst>
          <pc:docMk/>
          <pc:sldMk cId="1738096450" sldId="336"/>
        </pc:sldMkLst>
        <pc:spChg chg="mod">
          <ac:chgData name="Stijn Weijermars" userId="e364d0b9-009e-4116-b78a-a86aed516e71" providerId="ADAL" clId="{5B603E06-CA29-4B59-B300-41FEB5B5470D}" dt="2019-09-18T06:49:53.546" v="55" actId="1076"/>
          <ac:spMkLst>
            <pc:docMk/>
            <pc:sldMk cId="1738096450" sldId="336"/>
            <ac:spMk id="10" creationId="{00000000-0000-0000-0000-000000000000}"/>
          </ac:spMkLst>
        </pc:spChg>
        <pc:picChg chg="mod">
          <ac:chgData name="Stijn Weijermars" userId="e364d0b9-009e-4116-b78a-a86aed516e71" providerId="ADAL" clId="{5B603E06-CA29-4B59-B300-41FEB5B5470D}" dt="2019-09-18T06:49:02.466" v="52" actId="14100"/>
          <ac:picMkLst>
            <pc:docMk/>
            <pc:sldMk cId="1738096450" sldId="336"/>
            <ac:picMk id="9" creationId="{00000000-0000-0000-0000-000000000000}"/>
          </ac:picMkLst>
        </pc:picChg>
      </pc:sldChg>
      <pc:sldChg chg="delSp">
        <pc:chgData name="Stijn Weijermars" userId="e364d0b9-009e-4116-b78a-a86aed516e71" providerId="ADAL" clId="{5B603E06-CA29-4B59-B300-41FEB5B5470D}" dt="2019-09-18T06:48:38.686" v="50" actId="478"/>
        <pc:sldMkLst>
          <pc:docMk/>
          <pc:sldMk cId="3256070668" sldId="337"/>
        </pc:sldMkLst>
        <pc:spChg chg="del">
          <ac:chgData name="Stijn Weijermars" userId="e364d0b9-009e-4116-b78a-a86aed516e71" providerId="ADAL" clId="{5B603E06-CA29-4B59-B300-41FEB5B5470D}" dt="2019-09-18T06:48:38.686" v="50" actId="478"/>
          <ac:spMkLst>
            <pc:docMk/>
            <pc:sldMk cId="3256070668" sldId="337"/>
            <ac:spMk id="2" creationId="{00000000-0000-0000-0000-000000000000}"/>
          </ac:spMkLst>
        </pc:spChg>
      </pc:sldChg>
      <pc:sldChg chg="del">
        <pc:chgData name="Stijn Weijermars" userId="e364d0b9-009e-4116-b78a-a86aed516e71" providerId="ADAL" clId="{5B603E06-CA29-4B59-B300-41FEB5B5470D}" dt="2019-09-18T07:11:55.862" v="194" actId="2696"/>
        <pc:sldMkLst>
          <pc:docMk/>
          <pc:sldMk cId="1651328307" sldId="340"/>
        </pc:sldMkLst>
      </pc:sldChg>
      <pc:sldChg chg="modSp">
        <pc:chgData name="Stijn Weijermars" userId="e364d0b9-009e-4116-b78a-a86aed516e71" providerId="ADAL" clId="{5B603E06-CA29-4B59-B300-41FEB5B5470D}" dt="2019-09-18T06:59:14.472" v="179" actId="20577"/>
        <pc:sldMkLst>
          <pc:docMk/>
          <pc:sldMk cId="3044543395" sldId="346"/>
        </pc:sldMkLst>
        <pc:spChg chg="mod">
          <ac:chgData name="Stijn Weijermars" userId="e364d0b9-009e-4116-b78a-a86aed516e71" providerId="ADAL" clId="{5B603E06-CA29-4B59-B300-41FEB5B5470D}" dt="2019-09-18T06:59:14.472" v="179" actId="20577"/>
          <ac:spMkLst>
            <pc:docMk/>
            <pc:sldMk cId="3044543395" sldId="346"/>
            <ac:spMk id="5" creationId="{00000000-0000-0000-0000-000000000000}"/>
          </ac:spMkLst>
        </pc:spChg>
      </pc:sldChg>
      <pc:sldChg chg="modSp">
        <pc:chgData name="Stijn Weijermars" userId="e364d0b9-009e-4116-b78a-a86aed516e71" providerId="ADAL" clId="{5B603E06-CA29-4B59-B300-41FEB5B5470D}" dt="2019-09-18T07:10:13.415" v="185" actId="20577"/>
        <pc:sldMkLst>
          <pc:docMk/>
          <pc:sldMk cId="132682928" sldId="348"/>
        </pc:sldMkLst>
        <pc:spChg chg="mod">
          <ac:chgData name="Stijn Weijermars" userId="e364d0b9-009e-4116-b78a-a86aed516e71" providerId="ADAL" clId="{5B603E06-CA29-4B59-B300-41FEB5B5470D}" dt="2019-09-18T07:09:42.268" v="180" actId="27636"/>
          <ac:spMkLst>
            <pc:docMk/>
            <pc:sldMk cId="132682928" sldId="348"/>
            <ac:spMk id="3" creationId="{00000000-0000-0000-0000-000000000000}"/>
          </ac:spMkLst>
        </pc:spChg>
        <pc:spChg chg="mod">
          <ac:chgData name="Stijn Weijermars" userId="e364d0b9-009e-4116-b78a-a86aed516e71" providerId="ADAL" clId="{5B603E06-CA29-4B59-B300-41FEB5B5470D}" dt="2019-09-18T07:10:13.415" v="185" actId="20577"/>
          <ac:spMkLst>
            <pc:docMk/>
            <pc:sldMk cId="132682928" sldId="348"/>
            <ac:spMk id="4" creationId="{00000000-0000-0000-0000-000000000000}"/>
          </ac:spMkLst>
        </pc:spChg>
      </pc:sldChg>
      <pc:sldChg chg="modSp">
        <pc:chgData name="Stijn Weijermars" userId="e364d0b9-009e-4116-b78a-a86aed516e71" providerId="ADAL" clId="{5B603E06-CA29-4B59-B300-41FEB5B5470D}" dt="2019-09-18T07:15:09.871" v="214" actId="20577"/>
        <pc:sldMkLst>
          <pc:docMk/>
          <pc:sldMk cId="691315373" sldId="351"/>
        </pc:sldMkLst>
        <pc:spChg chg="mod">
          <ac:chgData name="Stijn Weijermars" userId="e364d0b9-009e-4116-b78a-a86aed516e71" providerId="ADAL" clId="{5B603E06-CA29-4B59-B300-41FEB5B5470D}" dt="2019-09-18T07:15:09.871" v="214" actId="20577"/>
          <ac:spMkLst>
            <pc:docMk/>
            <pc:sldMk cId="691315373" sldId="351"/>
            <ac:spMk id="3" creationId="{00000000-0000-0000-0000-000000000000}"/>
          </ac:spMkLst>
        </pc:spChg>
      </pc:sldChg>
      <pc:sldChg chg="modSp add del">
        <pc:chgData name="Stijn Weijermars" userId="e364d0b9-009e-4116-b78a-a86aed516e71" providerId="ADAL" clId="{5B603E06-CA29-4B59-B300-41FEB5B5470D}" dt="2019-09-18T07:15:28.288" v="215" actId="2696"/>
        <pc:sldMkLst>
          <pc:docMk/>
          <pc:sldMk cId="1386765395" sldId="354"/>
        </pc:sldMkLst>
        <pc:spChg chg="mod">
          <ac:chgData name="Stijn Weijermars" userId="e364d0b9-009e-4116-b78a-a86aed516e71" providerId="ADAL" clId="{5B603E06-CA29-4B59-B300-41FEB5B5470D}" dt="2019-09-18T06:55:31.601" v="173" actId="20577"/>
          <ac:spMkLst>
            <pc:docMk/>
            <pc:sldMk cId="1386765395" sldId="354"/>
            <ac:spMk id="2" creationId="{C8E546B7-EFD0-45A5-92E4-DFAEB657FE1C}"/>
          </ac:spMkLst>
        </pc:spChg>
        <pc:spChg chg="mod">
          <ac:chgData name="Stijn Weijermars" userId="e364d0b9-009e-4116-b78a-a86aed516e71" providerId="ADAL" clId="{5B603E06-CA29-4B59-B300-41FEB5B5470D}" dt="2019-09-18T06:55:51.761" v="178" actId="403"/>
          <ac:spMkLst>
            <pc:docMk/>
            <pc:sldMk cId="1386765395" sldId="354"/>
            <ac:spMk id="3" creationId="{D7D6AF55-29BA-4348-83B5-82E831529187}"/>
          </ac:spMkLst>
        </pc:spChg>
      </pc:sldChg>
    </pc:docChg>
  </pc:docChgLst>
  <pc:docChgLst>
    <pc:chgData name="Stijn Weijermars" userId="e364d0b9-009e-4116-b78a-a86aed516e71" providerId="ADAL" clId="{6D687E48-1FA7-49AC-940D-82949DECB034}"/>
    <pc:docChg chg="modSld">
      <pc:chgData name="Stijn Weijermars" userId="e364d0b9-009e-4116-b78a-a86aed516e71" providerId="ADAL" clId="{6D687E48-1FA7-49AC-940D-82949DECB034}" dt="2019-09-18T08:07:31.165" v="5" actId="20577"/>
      <pc:docMkLst>
        <pc:docMk/>
      </pc:docMkLst>
      <pc:sldChg chg="modSp">
        <pc:chgData name="Stijn Weijermars" userId="e364d0b9-009e-4116-b78a-a86aed516e71" providerId="ADAL" clId="{6D687E48-1FA7-49AC-940D-82949DECB034}" dt="2019-09-18T08:07:31.165" v="5" actId="20577"/>
        <pc:sldMkLst>
          <pc:docMk/>
          <pc:sldMk cId="1058433591" sldId="291"/>
        </pc:sldMkLst>
        <pc:spChg chg="mod">
          <ac:chgData name="Stijn Weijermars" userId="e364d0b9-009e-4116-b78a-a86aed516e71" providerId="ADAL" clId="{6D687E48-1FA7-49AC-940D-82949DECB034}" dt="2019-09-18T08:07:31.165" v="5" actId="20577"/>
          <ac:spMkLst>
            <pc:docMk/>
            <pc:sldMk cId="1058433591" sldId="291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6BED8-B7B2-4477-971B-71F7C2F91C91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4218-C6E7-4023-90DC-447ADF36CF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00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3758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we willen? Gewoon lekker eten en drinken,</a:t>
            </a:r>
            <a:r>
              <a:rPr lang="nl-NL" baseline="0" dirty="0"/>
              <a:t> een fijn dak boven je hoofd, spullen om te gebruiken en middelen om ons te vervoeren.</a:t>
            </a:r>
          </a:p>
          <a:p>
            <a:r>
              <a:rPr lang="nl-NL" baseline="0" dirty="0"/>
              <a:t>Altijd en overal internet en af en toe op vakantie….. Gewoon, een fijn leven!</a:t>
            </a:r>
          </a:p>
          <a:p>
            <a:r>
              <a:rPr lang="nl-NL" baseline="0" dirty="0"/>
              <a:t>Wat we daarvoor doen? Productie: industrie, bouw , landbouw, veeteelt transport en dienstverlening nuttig om te voorzien in onze behoefte. Vaak niet in </a:t>
            </a:r>
            <a:r>
              <a:rPr lang="nl-NL" baseline="0" dirty="0" err="1"/>
              <a:t>nederland</a:t>
            </a:r>
            <a:r>
              <a:rPr lang="nl-NL" baseline="0" dirty="0"/>
              <a:t> maar ver daar buiten, buiten ons zicht.</a:t>
            </a:r>
          </a:p>
          <a:p>
            <a:r>
              <a:rPr lang="nl-NL" baseline="0" dirty="0"/>
              <a:t>Gevolgen voor de planeet? Tot zover alles ok! Buiten zicht dus niet in beeld</a:t>
            </a:r>
          </a:p>
          <a:p>
            <a:r>
              <a:rPr lang="nl-NL" dirty="0"/>
              <a:t>Dit is de verborgen impact! De schadelijke </a:t>
            </a:r>
            <a:r>
              <a:rPr lang="nl-NL" dirty="0" err="1"/>
              <a:t>milieu-effecten</a:t>
            </a:r>
            <a:r>
              <a:rPr lang="nl-NL" dirty="0"/>
              <a:t> die buiten beeld blijven om te voorzien in onze behoefte</a:t>
            </a:r>
          </a:p>
          <a:p>
            <a:r>
              <a:rPr lang="nl-NL" dirty="0"/>
              <a:t>Het punt</a:t>
            </a:r>
            <a:r>
              <a:rPr lang="nl-NL" baseline="0" dirty="0"/>
              <a:t> is dat de gevolgen voor de planeet  </a:t>
            </a:r>
            <a:r>
              <a:rPr lang="nl-NL" dirty="0"/>
              <a:t>gevolgen hebben voor</a:t>
            </a:r>
            <a:r>
              <a:rPr lang="nl-NL" baseline="0" dirty="0"/>
              <a:t> de mens… </a:t>
            </a:r>
          </a:p>
          <a:p>
            <a:r>
              <a:rPr lang="nl-NL" baseline="0" dirty="0"/>
              <a:t>Slang die in eigen staart bijt…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73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Bv biodiesel</a:t>
            </a:r>
            <a:r>
              <a:rPr lang="nl-NL" baseline="0" dirty="0"/>
              <a:t> van koolzaad </a:t>
            </a:r>
            <a:r>
              <a:rPr lang="nl-NL" baseline="0" dirty="0" err="1"/>
              <a:t>ipv</a:t>
            </a:r>
            <a:r>
              <a:rPr lang="nl-NL" baseline="0" dirty="0"/>
              <a:t> diesel, top!</a:t>
            </a:r>
          </a:p>
          <a:p>
            <a:r>
              <a:rPr lang="nl-NL" baseline="0" dirty="0"/>
              <a:t>Maar indirecte ontbossing want koolzaad ook gebruikt in voedingsindustrie bv chocopasta &gt; nu over op palmolie &gt; kap bos voor aanplant palmplantage &gt; negatief neveneffect dat mogelijk wel groter is….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496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Bladzijde 27 de verborgen impact.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66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08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43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89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58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7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1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75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16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9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15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61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onyou.eco/" TargetMode="External"/><Relationship Id="rId2" Type="http://schemas.openxmlformats.org/officeDocument/2006/relationships/hyperlink" Target="http://www.mijnverborgenimpact.nl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Xzy7LE__4o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ertitel 4"/>
          <p:cNvSpPr txBox="1">
            <a:spLocks/>
          </p:cNvSpPr>
          <p:nvPr/>
        </p:nvSpPr>
        <p:spPr>
          <a:xfrm>
            <a:off x="592836" y="5709805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>
                <a:solidFill>
                  <a:srgbClr val="068998"/>
                </a:solidFill>
              </a:rPr>
              <a:t>Planet</a:t>
            </a:r>
            <a:r>
              <a:rPr lang="nl-NL" dirty="0">
                <a:solidFill>
                  <a:srgbClr val="068998"/>
                </a:solidFill>
              </a:rPr>
              <a:t> Les 1</a:t>
            </a:r>
          </a:p>
          <a:p>
            <a:endParaRPr lang="nl-NL" dirty="0">
              <a:solidFill>
                <a:srgbClr val="068998"/>
              </a:solidFill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-473964" y="2227138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>
                <a:solidFill>
                  <a:srgbClr val="068998"/>
                </a:solidFill>
              </a:rPr>
              <a:t>Stad en mens</a:t>
            </a:r>
            <a:br>
              <a:rPr lang="nl-NL" dirty="0">
                <a:solidFill>
                  <a:srgbClr val="068998"/>
                </a:solidFill>
              </a:rPr>
            </a:br>
            <a:r>
              <a:rPr lang="nl-NL" dirty="0">
                <a:solidFill>
                  <a:srgbClr val="068998"/>
                </a:solidFill>
              </a:rPr>
              <a:t>Periode 1</a:t>
            </a:r>
            <a:br>
              <a:rPr lang="nl-NL" dirty="0">
                <a:solidFill>
                  <a:srgbClr val="068998"/>
                </a:solidFill>
              </a:rPr>
            </a:br>
            <a:r>
              <a:rPr lang="nl-NL" dirty="0" err="1">
                <a:solidFill>
                  <a:srgbClr val="068998"/>
                </a:solidFill>
              </a:rPr>
              <a:t>PLanet</a:t>
            </a:r>
            <a:endParaRPr lang="nl-NL" dirty="0">
              <a:solidFill>
                <a:srgbClr val="068998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384" y="0"/>
            <a:ext cx="5060616" cy="6858000"/>
          </a:xfrm>
          <a:prstGeom prst="rect">
            <a:avLst/>
          </a:prstGeom>
        </p:spPr>
      </p:pic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440436" y="3896591"/>
            <a:ext cx="8534400" cy="1752600"/>
          </a:xfrm>
        </p:spPr>
        <p:txBody>
          <a:bodyPr/>
          <a:lstStyle/>
          <a:p>
            <a:r>
              <a:rPr lang="nl-NL" dirty="0">
                <a:solidFill>
                  <a:srgbClr val="F61A53"/>
                </a:solidFill>
              </a:rPr>
              <a:t>Alles voor een </a:t>
            </a:r>
            <a:r>
              <a:rPr lang="nl-NL" dirty="0" err="1">
                <a:solidFill>
                  <a:srgbClr val="F61A53"/>
                </a:solidFill>
              </a:rPr>
              <a:t>eco</a:t>
            </a:r>
            <a:r>
              <a:rPr lang="nl-NL" dirty="0">
                <a:solidFill>
                  <a:srgbClr val="F61A53"/>
                </a:solidFill>
              </a:rPr>
              <a:t>-positief leven</a:t>
            </a:r>
          </a:p>
        </p:txBody>
      </p:sp>
    </p:spTree>
    <p:extLst>
      <p:ext uri="{BB962C8B-B14F-4D97-AF65-F5344CB8AC3E}">
        <p14:creationId xmlns:p14="http://schemas.microsoft.com/office/powerpoint/2010/main" val="10584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Nuttige diensten en negatieve effecten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Systeem levert nuttige diensten zoals hout, vis, aardappels, vlees, kleding, water, staal, koper, olie, gas…</a:t>
            </a:r>
          </a:p>
          <a:p>
            <a:endParaRPr lang="nl-NL" dirty="0"/>
          </a:p>
          <a:p>
            <a:r>
              <a:rPr lang="nl-NL" dirty="0"/>
              <a:t>Gebruik van nuttige dingen heeft negatief bijeffect op het ecosysteem. </a:t>
            </a:r>
            <a:r>
              <a:rPr lang="nl-NL" b="1" dirty="0"/>
              <a:t>IMPACT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Impact niet direct zichtbaar maar geleidelijk, bv ontbossing leid tot droogte ergens anders en uitstoot broeikasgassen pas jaren later merkbaar.</a:t>
            </a:r>
          </a:p>
          <a:p>
            <a:endParaRPr lang="nl-NL" dirty="0"/>
          </a:p>
          <a:p>
            <a:r>
              <a:rPr lang="nl-NL" dirty="0"/>
              <a:t>Effecten inmiddels zo zichtbaar dat we er niet omheen kunnen</a:t>
            </a:r>
          </a:p>
        </p:txBody>
      </p:sp>
    </p:spTree>
    <p:extLst>
      <p:ext uri="{BB962C8B-B14F-4D97-AF65-F5344CB8AC3E}">
        <p14:creationId xmlns:p14="http://schemas.microsoft.com/office/powerpoint/2010/main" val="39017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Nuttige diensten en </a:t>
            </a:r>
            <a:br>
              <a:rPr lang="nl-NL" dirty="0"/>
            </a:br>
            <a:r>
              <a:rPr lang="nl-NL" dirty="0"/>
              <a:t>negatieve effecten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92"/>
          <a:stretch/>
        </p:blipFill>
        <p:spPr>
          <a:xfrm>
            <a:off x="6507480" y="0"/>
            <a:ext cx="5684520" cy="7004443"/>
          </a:xfrm>
        </p:spPr>
      </p:pic>
      <p:sp>
        <p:nvSpPr>
          <p:cNvPr id="5" name="Tekstvak 4"/>
          <p:cNvSpPr txBox="1"/>
          <p:nvPr/>
        </p:nvSpPr>
        <p:spPr>
          <a:xfrm>
            <a:off x="1188720" y="2255520"/>
            <a:ext cx="4998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Segoe Print" panose="02000600000000000000" pitchFamily="2" charset="0"/>
              </a:rPr>
              <a:t>Nature </a:t>
            </a:r>
            <a:r>
              <a:rPr lang="nl-NL" sz="2400" dirty="0" err="1">
                <a:latin typeface="Segoe Print" panose="02000600000000000000" pitchFamily="2" charset="0"/>
              </a:rPr>
              <a:t>doesn’t</a:t>
            </a:r>
            <a:r>
              <a:rPr lang="nl-NL" sz="2400" dirty="0">
                <a:latin typeface="Segoe Print" panose="02000600000000000000" pitchFamily="2" charset="0"/>
              </a:rPr>
              <a:t> </a:t>
            </a:r>
            <a:r>
              <a:rPr lang="nl-NL" sz="2400" dirty="0" err="1">
                <a:latin typeface="Segoe Print" panose="02000600000000000000" pitchFamily="2" charset="0"/>
              </a:rPr>
              <a:t>need</a:t>
            </a:r>
            <a:r>
              <a:rPr lang="nl-NL" sz="2400" dirty="0">
                <a:latin typeface="Segoe Print" panose="02000600000000000000" pitchFamily="2" charset="0"/>
              </a:rPr>
              <a:t> </a:t>
            </a:r>
            <a:r>
              <a:rPr lang="nl-NL" sz="2400" dirty="0" err="1">
                <a:latin typeface="Segoe Print" panose="02000600000000000000" pitchFamily="2" charset="0"/>
              </a:rPr>
              <a:t>people</a:t>
            </a:r>
            <a:r>
              <a:rPr lang="nl-NL" sz="2400" dirty="0">
                <a:latin typeface="Segoe Print" panose="02000600000000000000" pitchFamily="2" charset="0"/>
              </a:rPr>
              <a:t>,</a:t>
            </a:r>
          </a:p>
          <a:p>
            <a:r>
              <a:rPr lang="nl-NL" sz="2400" dirty="0">
                <a:latin typeface="Segoe Print" panose="02000600000000000000" pitchFamily="2" charset="0"/>
              </a:rPr>
              <a:t>People </a:t>
            </a:r>
            <a:r>
              <a:rPr lang="nl-NL" sz="2400" dirty="0" err="1">
                <a:latin typeface="Segoe Print" panose="02000600000000000000" pitchFamily="2" charset="0"/>
              </a:rPr>
              <a:t>need</a:t>
            </a:r>
            <a:r>
              <a:rPr lang="nl-NL" sz="2400" dirty="0">
                <a:latin typeface="Segoe Print" panose="02000600000000000000" pitchFamily="2" charset="0"/>
              </a:rPr>
              <a:t> nature</a:t>
            </a:r>
          </a:p>
          <a:p>
            <a:pPr algn="r"/>
            <a:endParaRPr lang="nl-NL" sz="2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43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Impact schaakbord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974" y="1417637"/>
            <a:ext cx="4262426" cy="4525963"/>
          </a:xfrm>
        </p:spPr>
      </p:pic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1935174" y="1417638"/>
            <a:ext cx="5384800" cy="4525963"/>
          </a:xfrm>
        </p:spPr>
        <p:txBody>
          <a:bodyPr/>
          <a:lstStyle/>
          <a:p>
            <a:r>
              <a:rPr lang="nl-NL" dirty="0"/>
              <a:t>Vaak focus op slechts 1 impact, bv klimaat…</a:t>
            </a:r>
          </a:p>
          <a:p>
            <a:r>
              <a:rPr lang="nl-NL" dirty="0"/>
              <a:t>Daardoor geen idee van andere aspecten en of klimaat de oplossing is…</a:t>
            </a:r>
          </a:p>
          <a:p>
            <a:endParaRPr lang="nl-NL" dirty="0"/>
          </a:p>
          <a:p>
            <a:r>
              <a:rPr lang="nl-NL" dirty="0"/>
              <a:t>Met focus op “paard” ga je het spel niet winnen..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888480" y="5913120"/>
            <a:ext cx="569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61A53"/>
                </a:solidFill>
              </a:rPr>
              <a:t>Soorten impact op ecosysteem</a:t>
            </a:r>
          </a:p>
          <a:p>
            <a:r>
              <a:rPr lang="nl-NL" dirty="0">
                <a:solidFill>
                  <a:srgbClr val="251720"/>
                </a:solidFill>
              </a:rPr>
              <a:t>Keten achter dagelijks leven van mijnbouw tot afdanken</a:t>
            </a:r>
          </a:p>
        </p:txBody>
      </p:sp>
    </p:spTree>
    <p:extLst>
      <p:ext uri="{BB962C8B-B14F-4D97-AF65-F5344CB8AC3E}">
        <p14:creationId xmlns:p14="http://schemas.microsoft.com/office/powerpoint/2010/main" val="148934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5" y="3901343"/>
            <a:ext cx="2425966" cy="264548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820" y="679141"/>
            <a:ext cx="1789121" cy="18135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270" y="103831"/>
            <a:ext cx="3183515" cy="238887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959" y="1170848"/>
            <a:ext cx="3580725" cy="238887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040" y="3172052"/>
            <a:ext cx="3416892" cy="192309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127" y="3836509"/>
            <a:ext cx="4280978" cy="285585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919" y="4522660"/>
            <a:ext cx="3505200" cy="2335340"/>
          </a:xfrm>
          <a:prstGeom prst="rect">
            <a:avLst/>
          </a:prstGeom>
        </p:spPr>
      </p:pic>
      <p:grpSp>
        <p:nvGrpSpPr>
          <p:cNvPr id="13" name="Groep 12"/>
          <p:cNvGrpSpPr/>
          <p:nvPr/>
        </p:nvGrpSpPr>
        <p:grpSpPr>
          <a:xfrm>
            <a:off x="1568053" y="1769026"/>
            <a:ext cx="3972266" cy="1905000"/>
            <a:chOff x="1568053" y="1769026"/>
            <a:chExt cx="3972266" cy="19050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8053" y="1769026"/>
              <a:ext cx="2143125" cy="1905000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3215640" y="2987386"/>
              <a:ext cx="2324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Biodiesel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010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impact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160520" cy="452596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Nu focus op klimaat en CO</a:t>
            </a:r>
            <a:r>
              <a:rPr lang="nl-NL" baseline="-25000" dirty="0"/>
              <a:t>2</a:t>
            </a:r>
            <a:r>
              <a:rPr lang="nl-NL" dirty="0"/>
              <a:t> reductie!</a:t>
            </a:r>
          </a:p>
          <a:p>
            <a:endParaRPr lang="nl-NL" dirty="0"/>
          </a:p>
          <a:p>
            <a:r>
              <a:rPr lang="nl-NL" dirty="0"/>
              <a:t>Maar natuur en milieu?</a:t>
            </a:r>
          </a:p>
          <a:p>
            <a:pPr lvl="1"/>
            <a:r>
              <a:rPr lang="nl-NL" dirty="0"/>
              <a:t>bv plasticsoep? &gt; milieuvervuiling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22520" y="1600201"/>
            <a:ext cx="6659880" cy="5257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Impact op ecosysteem:</a:t>
            </a:r>
          </a:p>
          <a:p>
            <a:r>
              <a:rPr lang="nl-NL" dirty="0"/>
              <a:t>Watergebruik </a:t>
            </a:r>
          </a:p>
          <a:p>
            <a:r>
              <a:rPr lang="nl-NL" dirty="0"/>
              <a:t>Landgebruik en ontbossing</a:t>
            </a:r>
          </a:p>
          <a:p>
            <a:r>
              <a:rPr lang="nl-NL" dirty="0"/>
              <a:t>Grondstoffen delven en verwerken</a:t>
            </a:r>
          </a:p>
          <a:p>
            <a:r>
              <a:rPr lang="nl-NL" dirty="0"/>
              <a:t>Uitputting van wilde voedselbronnen</a:t>
            </a:r>
          </a:p>
          <a:p>
            <a:pPr lvl="1"/>
            <a:r>
              <a:rPr lang="nl-NL" dirty="0"/>
              <a:t>Vis</a:t>
            </a:r>
          </a:p>
          <a:p>
            <a:r>
              <a:rPr lang="nl-NL" dirty="0"/>
              <a:t>Aantasting natuurlijke leefomgeving</a:t>
            </a:r>
          </a:p>
          <a:p>
            <a:pPr lvl="1"/>
            <a:r>
              <a:rPr lang="nl-NL" dirty="0"/>
              <a:t>Bos, Moeras, Oceaan</a:t>
            </a:r>
          </a:p>
          <a:p>
            <a:r>
              <a:rPr lang="nl-NL" dirty="0"/>
              <a:t>Uitstoot schadelijke stoffen en afval</a:t>
            </a:r>
          </a:p>
          <a:p>
            <a:r>
              <a:rPr lang="nl-NL" dirty="0"/>
              <a:t>Gebruik van fossiele brandstoffen en uitstoot van broeikasgassen zoals CO</a:t>
            </a:r>
            <a:r>
              <a:rPr lang="nl-NL" baseline="-25000" dirty="0"/>
              <a:t>2</a:t>
            </a:r>
          </a:p>
          <a:p>
            <a:pPr marL="0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68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impact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856" y="980728"/>
            <a:ext cx="9552384" cy="6060152"/>
          </a:xfrm>
        </p:spPr>
      </p:pic>
    </p:spTree>
    <p:extLst>
      <p:ext uri="{BB962C8B-B14F-4D97-AF65-F5344CB8AC3E}">
        <p14:creationId xmlns:p14="http://schemas.microsoft.com/office/powerpoint/2010/main" val="2406407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Keten van impact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je belt, sta je wel eens stil bij de energie die dat kost?</a:t>
            </a:r>
          </a:p>
          <a:p>
            <a:r>
              <a:rPr lang="nl-NL" dirty="0"/>
              <a:t>Behalve de energie om je mobiel weer op te laden?</a:t>
            </a:r>
          </a:p>
          <a:p>
            <a:endParaRPr lang="nl-NL" dirty="0"/>
          </a:p>
          <a:p>
            <a:r>
              <a:rPr lang="nl-NL" dirty="0"/>
              <a:t>Bijvoorbeeld bij goud en kopermijnen, in de fabrieken en voor het transport van je mobiel?</a:t>
            </a:r>
          </a:p>
        </p:txBody>
      </p:sp>
    </p:spTree>
    <p:extLst>
      <p:ext uri="{BB962C8B-B14F-4D97-AF65-F5344CB8AC3E}">
        <p14:creationId xmlns:p14="http://schemas.microsoft.com/office/powerpoint/2010/main" val="2455112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702" y="4245390"/>
            <a:ext cx="6841298" cy="26126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keten van Impact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3375247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Maak (in tweetallen) een keten van impact van één alledaags product</a:t>
            </a:r>
          </a:p>
          <a:p>
            <a:r>
              <a:rPr lang="nl-NL" dirty="0"/>
              <a:t>Bekijk de grondstoffen waar het product van gemaakt is</a:t>
            </a:r>
          </a:p>
          <a:p>
            <a:r>
              <a:rPr lang="nl-NL" dirty="0"/>
              <a:t>Ga na wat er moet gebeuren om deze grondstoffen te produceren</a:t>
            </a:r>
          </a:p>
          <a:p>
            <a:r>
              <a:rPr lang="nl-NL" dirty="0"/>
              <a:t>Ga na wat er moet gebeuren om je product te fabriceren</a:t>
            </a:r>
          </a:p>
          <a:p>
            <a:r>
              <a:rPr lang="nl-NL" dirty="0"/>
              <a:t>Breng in beeld wat er nog meer moet gebeuren om het product persoonlijk in gebruik te kunnen nemen..</a:t>
            </a:r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606818" y="4572000"/>
            <a:ext cx="28726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A3 met product centraal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Soort </a:t>
            </a:r>
            <a:r>
              <a:rPr lang="nl-NL" b="1" dirty="0" err="1"/>
              <a:t>mindmap</a:t>
            </a:r>
            <a:r>
              <a:rPr lang="nl-NL" b="1" dirty="0"/>
              <a:t> van productie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Hang je A3 op en vertel het verhaal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15 min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6913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33C5B-66B6-427D-8BA7-09E383C3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1CCAD1-DB1F-4A42-BCE3-1756BC6EE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www.mijnverborgenimpact.nl</a:t>
            </a:r>
            <a:endParaRPr lang="nl-NL" dirty="0"/>
          </a:p>
          <a:p>
            <a:pPr marL="0" indent="0">
              <a:buNone/>
            </a:pPr>
            <a:endParaRPr lang="nl-NL" dirty="0">
              <a:hlinkClick r:id="rId3"/>
            </a:endParaRPr>
          </a:p>
          <a:p>
            <a:pPr marL="0" indent="0">
              <a:buNone/>
            </a:pPr>
            <a:r>
              <a:rPr lang="nl-NL" dirty="0">
                <a:hlinkClick r:id="rId3"/>
              </a:rPr>
              <a:t>www.goodonyou.eco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Documentaire: </a:t>
            </a:r>
            <a:r>
              <a:rPr lang="nl-NL" dirty="0" err="1"/>
              <a:t>CowSpiracy</a:t>
            </a:r>
            <a:r>
              <a:rPr lang="nl-NL" dirty="0"/>
              <a:t> - </a:t>
            </a:r>
            <a:r>
              <a:rPr lang="nl-NL" dirty="0" err="1"/>
              <a:t>netflix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9775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6645424" cy="648072"/>
          </a:xfrm>
        </p:spPr>
        <p:txBody>
          <a:bodyPr/>
          <a:lstStyle/>
          <a:p>
            <a:r>
              <a:rPr lang="nl-NL" sz="3200" dirty="0"/>
              <a:t>Samenvatten en Evalueren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72000" y="1080001"/>
            <a:ext cx="8363272" cy="4929411"/>
          </a:xfrm>
        </p:spPr>
        <p:txBody>
          <a:bodyPr/>
          <a:lstStyle/>
          <a:p>
            <a:r>
              <a:rPr lang="nl-NL" dirty="0"/>
              <a:t>Wat is verborgen impact?</a:t>
            </a:r>
          </a:p>
          <a:p>
            <a:r>
              <a:rPr lang="nl-NL" dirty="0"/>
              <a:t>Hoe ontstaat verborgen impact?</a:t>
            </a:r>
          </a:p>
          <a:p>
            <a:r>
              <a:rPr lang="nl-NL" dirty="0"/>
              <a:t>Welke hoofdcomponenten gebruiken we uit ons ecosysteem?</a:t>
            </a:r>
          </a:p>
          <a:p>
            <a:r>
              <a:rPr lang="nl-NL" dirty="0"/>
              <a:t>Wat is het resultaat van een verkeerde focus?</a:t>
            </a:r>
          </a:p>
          <a:p>
            <a:r>
              <a:rPr lang="nl-NL" dirty="0"/>
              <a:t>Welke verschillende soorten impact onderscheiden we?</a:t>
            </a:r>
          </a:p>
          <a:p>
            <a:r>
              <a:rPr lang="nl-NL" dirty="0"/>
              <a:t>Kan je een voorbeeld geven van een keten van impact?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700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Segoe Print" panose="02000600000000000000" pitchFamily="2" charset="0"/>
              </a:rPr>
              <a:t>It’s </a:t>
            </a:r>
            <a:r>
              <a:rPr lang="nl-NL" dirty="0" err="1">
                <a:latin typeface="Segoe Print" panose="02000600000000000000" pitchFamily="2" charset="0"/>
              </a:rPr>
              <a:t>not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just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Polar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Bears</a:t>
            </a:r>
            <a:r>
              <a:rPr lang="nl-NL" dirty="0">
                <a:latin typeface="Segoe Print" panose="02000600000000000000" pitchFamily="2" charset="0"/>
              </a:rPr>
              <a:t>, </a:t>
            </a:r>
            <a:r>
              <a:rPr lang="nl-NL" dirty="0" err="1">
                <a:latin typeface="Segoe Print" panose="02000600000000000000" pitchFamily="2" charset="0"/>
              </a:rPr>
              <a:t>coral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reefs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and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the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rainforest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under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threat</a:t>
            </a:r>
            <a:r>
              <a:rPr lang="nl-NL" dirty="0">
                <a:latin typeface="Segoe Print" panose="02000600000000000000" pitchFamily="2" charset="0"/>
              </a:rPr>
              <a:t>. </a:t>
            </a:r>
          </a:p>
          <a:p>
            <a:pPr marL="0" indent="0">
              <a:buNone/>
            </a:pPr>
            <a:r>
              <a:rPr lang="nl-NL" dirty="0">
                <a:latin typeface="Segoe Print" panose="02000600000000000000" pitchFamily="2" charset="0"/>
              </a:rPr>
              <a:t> 						It is </a:t>
            </a:r>
            <a:r>
              <a:rPr lang="nl-NL" dirty="0" err="1">
                <a:latin typeface="Segoe Print" panose="02000600000000000000" pitchFamily="2" charset="0"/>
              </a:rPr>
              <a:t>us</a:t>
            </a:r>
            <a:r>
              <a:rPr lang="nl-NL" dirty="0">
                <a:latin typeface="Segoe Print" panose="02000600000000000000" pitchFamily="2" charset="0"/>
              </a:rPr>
              <a:t>…</a:t>
            </a:r>
          </a:p>
          <a:p>
            <a:pPr marL="0" indent="0">
              <a:buNone/>
            </a:pPr>
            <a:endParaRPr lang="nl-NL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nl-NL" dirty="0" err="1">
                <a:latin typeface="Segoe Print" panose="02000600000000000000" pitchFamily="2" charset="0"/>
              </a:rPr>
              <a:t>Kaisa</a:t>
            </a:r>
            <a:r>
              <a:rPr lang="nl-NL" dirty="0">
                <a:latin typeface="Segoe Print" panose="02000600000000000000" pitchFamily="2" charset="0"/>
              </a:rPr>
              <a:t> </a:t>
            </a:r>
            <a:r>
              <a:rPr lang="nl-NL" dirty="0" err="1">
                <a:latin typeface="Segoe Print" panose="02000600000000000000" pitchFamily="2" charset="0"/>
              </a:rPr>
              <a:t>Kosonen</a:t>
            </a:r>
            <a:r>
              <a:rPr lang="nl-NL" dirty="0">
                <a:latin typeface="Segoe Print" panose="02000600000000000000" pitchFamily="2" charset="0"/>
              </a:rPr>
              <a:t>, Greenpeace</a:t>
            </a:r>
          </a:p>
          <a:p>
            <a:pPr marL="0" indent="0">
              <a:buNone/>
            </a:pPr>
            <a:endParaRPr lang="nl-NL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7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93667" y="1472642"/>
            <a:ext cx="8846773" cy="4929411"/>
          </a:xfrm>
        </p:spPr>
        <p:txBody>
          <a:bodyPr>
            <a:normAutofit lnSpcReduction="10000"/>
          </a:bodyPr>
          <a:lstStyle/>
          <a:p>
            <a:r>
              <a:rPr lang="nl-NL" dirty="0"/>
              <a:t>Wat willen we?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Wat we daarvoor doen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Gevolgen voor de planeet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Gevolgen voor onszelf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222"/>
          <a:stretch/>
        </p:blipFill>
        <p:spPr>
          <a:xfrm>
            <a:off x="6992045" y="0"/>
            <a:ext cx="5199955" cy="21793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667"/>
          <a:stretch/>
        </p:blipFill>
        <p:spPr>
          <a:xfrm>
            <a:off x="6992045" y="0"/>
            <a:ext cx="5199955" cy="36576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445"/>
          <a:stretch/>
        </p:blipFill>
        <p:spPr>
          <a:xfrm>
            <a:off x="6987325" y="0"/>
            <a:ext cx="5199955" cy="504444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845" y="0"/>
            <a:ext cx="5199955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ontstaat verborgen impact?</a:t>
            </a:r>
          </a:p>
        </p:txBody>
      </p:sp>
      <p:grpSp>
        <p:nvGrpSpPr>
          <p:cNvPr id="11" name="Groep 10"/>
          <p:cNvGrpSpPr/>
          <p:nvPr/>
        </p:nvGrpSpPr>
        <p:grpSpPr>
          <a:xfrm>
            <a:off x="151104" y="6066773"/>
            <a:ext cx="4285126" cy="670560"/>
            <a:chOff x="1450895" y="3429000"/>
            <a:chExt cx="4285126" cy="670560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0895" y="3429000"/>
              <a:ext cx="1188721" cy="670560"/>
            </a:xfrm>
            <a:prstGeom prst="rect">
              <a:avLst/>
            </a:prstGeom>
          </p:spPr>
        </p:pic>
        <p:sp>
          <p:nvSpPr>
            <p:cNvPr id="10" name="Tekstvak 9"/>
            <p:cNvSpPr txBox="1"/>
            <p:nvPr/>
          </p:nvSpPr>
          <p:spPr>
            <a:xfrm>
              <a:off x="2650136" y="3502670"/>
              <a:ext cx="30858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/>
                <a:t>Verborgen</a:t>
              </a:r>
              <a:r>
                <a:rPr lang="nl-NL" dirty="0"/>
                <a:t>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80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Afbeeldingsresultaat voor slang bijt in eigen sta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48640"/>
            <a:ext cx="12192000" cy="81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61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Verborgen impact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verborgen impact?</a:t>
            </a:r>
          </a:p>
          <a:p>
            <a:pPr marL="0" indent="0">
              <a:buNone/>
            </a:pPr>
            <a:r>
              <a:rPr lang="nl-NL" dirty="0"/>
              <a:t>De schadelijke </a:t>
            </a:r>
            <a:r>
              <a:rPr lang="nl-NL" dirty="0" err="1"/>
              <a:t>milieu-effecten</a:t>
            </a:r>
            <a:r>
              <a:rPr lang="nl-NL" dirty="0"/>
              <a:t> die buiten beeld blijven om te voorzien in onze behoefte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Bijvoorbeeld zichtbare impact van verpakking om tomaat, biefstuk of laptop die je koopt maar niet….</a:t>
            </a:r>
          </a:p>
          <a:p>
            <a:pPr marL="0" indent="0">
              <a:buNone/>
            </a:pPr>
            <a:r>
              <a:rPr lang="nl-NL" dirty="0"/>
              <a:t>de verborgen impact van het maken van die producten zelf, tomatenplant, koe, mijnbouw, olie…</a:t>
            </a:r>
          </a:p>
        </p:txBody>
      </p:sp>
    </p:spTree>
    <p:extLst>
      <p:ext uri="{BB962C8B-B14F-4D97-AF65-F5344CB8AC3E}">
        <p14:creationId xmlns:p14="http://schemas.microsoft.com/office/powerpoint/2010/main" val="301335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GXzy7LE__4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8507" y="824332"/>
            <a:ext cx="9870194" cy="55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2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4950" y="-120930"/>
            <a:ext cx="12408539" cy="697893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656" y="667936"/>
            <a:ext cx="8860565" cy="648072"/>
          </a:xfrm>
        </p:spPr>
        <p:txBody>
          <a:bodyPr/>
          <a:lstStyle/>
          <a:p>
            <a:r>
              <a:rPr lang="nl-NL" dirty="0"/>
              <a:t>Indeling in drie soorten landschap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0" y="374904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6B3D4"/>
                </a:solidFill>
              </a:rPr>
              <a:t>12 rijkste landen</a:t>
            </a:r>
          </a:p>
          <a:p>
            <a:r>
              <a:rPr lang="nl-NL" sz="2400" dirty="0">
                <a:solidFill>
                  <a:srgbClr val="009CB5"/>
                </a:solidFill>
              </a:rPr>
              <a:t>7 grootste productielanden</a:t>
            </a:r>
          </a:p>
          <a:p>
            <a:r>
              <a:rPr lang="nl-NL" sz="2400" dirty="0">
                <a:solidFill>
                  <a:srgbClr val="C1E6EE"/>
                </a:solidFill>
              </a:rPr>
              <a:t>Rest</a:t>
            </a:r>
          </a:p>
          <a:p>
            <a:r>
              <a:rPr lang="nl-NL" sz="2400" dirty="0">
                <a:solidFill>
                  <a:srgbClr val="BFBFBF"/>
                </a:solidFill>
              </a:rPr>
              <a:t>Geen data</a:t>
            </a:r>
          </a:p>
        </p:txBody>
      </p:sp>
    </p:spTree>
    <p:extLst>
      <p:ext uri="{BB962C8B-B14F-4D97-AF65-F5344CB8AC3E}">
        <p14:creationId xmlns:p14="http://schemas.microsoft.com/office/powerpoint/2010/main" val="218357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Wij importeren impact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99" y="-15622"/>
            <a:ext cx="12221299" cy="6873622"/>
          </a:xfrm>
        </p:spPr>
      </p:pic>
      <p:sp>
        <p:nvSpPr>
          <p:cNvPr id="5" name="Tekstvak 4"/>
          <p:cNvSpPr txBox="1"/>
          <p:nvPr/>
        </p:nvSpPr>
        <p:spPr>
          <a:xfrm>
            <a:off x="7772400" y="805786"/>
            <a:ext cx="560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Segoe Print" panose="02000600000000000000" pitchFamily="2" charset="0"/>
              </a:rPr>
              <a:t>Wij importeren impact</a:t>
            </a:r>
          </a:p>
        </p:txBody>
      </p:sp>
    </p:spTree>
    <p:extLst>
      <p:ext uri="{BB962C8B-B14F-4D97-AF65-F5344CB8AC3E}">
        <p14:creationId xmlns:p14="http://schemas.microsoft.com/office/powerpoint/2010/main" val="363390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Ecosysteem / ons systeem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Ecosysteem betreft hele wereld</a:t>
            </a:r>
          </a:p>
          <a:p>
            <a:pPr lvl="1"/>
            <a:r>
              <a:rPr lang="nl-NL" dirty="0"/>
              <a:t>Inclusief alle levende en niet levende materie</a:t>
            </a:r>
          </a:p>
          <a:p>
            <a:pPr lvl="1"/>
            <a:endParaRPr lang="nl-NL" dirty="0"/>
          </a:p>
          <a:p>
            <a:r>
              <a:rPr lang="nl-NL" dirty="0"/>
              <a:t>Wij gebruiken drie hoofdcomponenten</a:t>
            </a:r>
          </a:p>
          <a:p>
            <a:pPr lvl="1"/>
            <a:r>
              <a:rPr lang="nl-NL" dirty="0"/>
              <a:t>Voedsel, vezels(hout, katoen) en water</a:t>
            </a:r>
          </a:p>
          <a:p>
            <a:pPr lvl="1"/>
            <a:r>
              <a:rPr lang="nl-NL" dirty="0"/>
              <a:t>Energie </a:t>
            </a:r>
          </a:p>
          <a:p>
            <a:pPr lvl="1"/>
            <a:r>
              <a:rPr lang="nl-NL" dirty="0"/>
              <a:t>Grondstoffen </a:t>
            </a:r>
          </a:p>
          <a:p>
            <a:endParaRPr lang="nl-NL" dirty="0"/>
          </a:p>
          <a:p>
            <a:r>
              <a:rPr lang="nl-NL" dirty="0"/>
              <a:t>Energie is apart, niet zichtbaar… wel tastbare materie nodig om het op te wekken…</a:t>
            </a:r>
          </a:p>
        </p:txBody>
      </p:sp>
      <p:pic>
        <p:nvPicPr>
          <p:cNvPr id="4" name="wereldbo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63200" y="656692"/>
            <a:ext cx="2438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59F748-942B-4374-8569-C2E6F4010F81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34354c1b-6b8c-435b-ad50-990538c19557"/>
    <ds:schemaRef ds:uri="http://www.w3.org/XML/1998/namespace"/>
    <ds:schemaRef ds:uri="http://schemas.microsoft.com/office/infopath/2007/PartnerControls"/>
    <ds:schemaRef ds:uri="47a28104-336f-447d-946e-e305ac2bcd4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818F2B6-E431-4BC3-BD39-96B5F78485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03F3F9-50B1-4534-B00E-8F7521B47F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10168</TotalTime>
  <Words>780</Words>
  <Application>Microsoft Office PowerPoint</Application>
  <PresentationFormat>Breedbeeld</PresentationFormat>
  <Paragraphs>121</Paragraphs>
  <Slides>19</Slides>
  <Notes>4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Segoe Print</vt:lpstr>
      <vt:lpstr>Helicon thema</vt:lpstr>
      <vt:lpstr>PowerPoint-presentatie</vt:lpstr>
      <vt:lpstr>PowerPoint-presentatie</vt:lpstr>
      <vt:lpstr>Hoe ontstaat verborgen impact?</vt:lpstr>
      <vt:lpstr>PowerPoint-presentatie</vt:lpstr>
      <vt:lpstr>Verborgen impact</vt:lpstr>
      <vt:lpstr>PowerPoint-presentatie</vt:lpstr>
      <vt:lpstr>Indeling in drie soorten landschap</vt:lpstr>
      <vt:lpstr>Wij importeren impact</vt:lpstr>
      <vt:lpstr>Ecosysteem / ons systeem</vt:lpstr>
      <vt:lpstr>Nuttige diensten en negatieve effecten</vt:lpstr>
      <vt:lpstr>Nuttige diensten en  negatieve effecten</vt:lpstr>
      <vt:lpstr>Impact schaakbord</vt:lpstr>
      <vt:lpstr>PowerPoint-presentatie</vt:lpstr>
      <vt:lpstr>Soorten impact</vt:lpstr>
      <vt:lpstr>Soorten impact</vt:lpstr>
      <vt:lpstr>Keten van impact</vt:lpstr>
      <vt:lpstr>Opdracht keten van Impact </vt:lpstr>
      <vt:lpstr>Tips</vt:lpstr>
      <vt:lpstr>Samenvatten en Evalueren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Stad&amp;Wijk</dc:title>
  <dc:creator>Jitse Noordermeer</dc:creator>
  <cp:keywords>Water en energie</cp:keywords>
  <cp:lastModifiedBy>Gerjan de Ruiter</cp:lastModifiedBy>
  <cp:revision>157</cp:revision>
  <dcterms:created xsi:type="dcterms:W3CDTF">2015-07-30T08:19:14Z</dcterms:created>
  <dcterms:modified xsi:type="dcterms:W3CDTF">2020-09-04T07:45:49Z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